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7" r:id="rId3"/>
    <p:sldId id="268" r:id="rId4"/>
    <p:sldId id="256" r:id="rId5"/>
    <p:sldId id="260" r:id="rId6"/>
    <p:sldId id="266" r:id="rId7"/>
    <p:sldId id="262" r:id="rId8"/>
    <p:sldId id="264" r:id="rId9"/>
    <p:sldId id="261" r:id="rId10"/>
    <p:sldId id="263" r:id="rId11"/>
    <p:sldId id="258" r:id="rId12"/>
    <p:sldId id="265" r:id="rId13"/>
    <p:sldId id="259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8"/>
    <p:restoredTop sz="94807"/>
  </p:normalViewPr>
  <p:slideViewPr>
    <p:cSldViewPr snapToGrid="0">
      <p:cViewPr varScale="1">
        <p:scale>
          <a:sx n="104" d="100"/>
          <a:sy n="104" d="100"/>
        </p:scale>
        <p:origin x="232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3F2EF4-C0FC-AD95-C637-B65BE8425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BEEFA7-D5C3-18BD-6ECA-3B2515392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DB5DBB-F769-3DF5-0F56-13325D8D9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41D285-965C-4DD0-B2FB-96F83E781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215B4-9582-F877-696B-2EC1D995F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490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572B9-8B89-4CB7-C784-47EC8451D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8542B7-5AAB-2A05-EB34-954FCEDA5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0B0BA0-0DE1-08E0-F71C-B25223758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8DD45A-0C63-36AA-DE32-A399C22F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D6385A-6EB6-969B-D5D7-705549A48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371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F09908-B6B8-C865-C75A-BA0F4F751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FBC89F-C2C3-CD8C-2E86-779996E78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790C82-E2BF-3361-155A-8D130D40F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82E099-A925-2413-B686-D3F1E32E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B117A0-BA4F-2E59-AF14-B611F656E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6759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6CA09E-D4BB-2F67-D402-473B3EE77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F990C5-AD3C-679A-AAAD-88567FFAA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CC6F5A-3702-D424-C87D-AD006CD77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196A57-BA2E-E97C-3194-D68066AAD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7ABCAA-948C-DF07-AAEC-7E035EEC3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282F19-0192-D882-9A36-A3CD30FD0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570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D19C7-C481-4EF2-E623-4E3C546C3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1AA361-6C02-E08A-51CB-04F7EF71E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531C14-3AB6-2266-8867-D6AB82C92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406FD5-FC5F-0784-A21E-E225F1ABF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871CCFE-734F-EAF5-BD5F-E100D22EE7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2E09900-2D0E-BD2E-9945-47ED75FFA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30DDADA-58F3-68E9-EF82-14C30A1FE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FB196EE-1CF0-AB52-FAF0-28470F3D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326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9492BA-7268-5AD8-B257-7F01F5A61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C175EA0-9ABD-9773-C3E8-8FF99384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C6A1F0-6619-1223-4282-7254AD90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193591-40D4-BD4F-BB25-930DA71C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743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E728EE-F274-0BC2-A5D1-8D59F9114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131E5F3-DB6D-556D-1512-7085B982B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B8E634-BFCA-5BE9-AD72-ED5535BF5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3564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9AD872-8BB5-6CFF-9C6C-32B764453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5A2B38-6971-C725-4CA6-783521C8C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166A45-2AF1-6DD1-2C42-081066535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28D191-CCD8-9BF5-E493-A4962926F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613CC3-AD12-A5D3-FD16-E27336671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4CE843-A839-3E1D-F760-7120644E5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540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BE622-7485-85DA-BBC8-D62846268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5DC24B-CFCC-5B97-CE07-13663E359C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BC98F4-EAF6-5835-3AF0-D60018EFC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0B4DD9-FCEC-4A8D-9277-68B0F6F27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ECE7B3-CB8B-4407-CECC-2784715DE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2807D8-EA88-38F2-954D-EAE5B3039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9650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36E27-CB55-0DFB-8942-9ECD7393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8D2801-4B42-B3DD-AEB7-480DF9F51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E625DF-A76B-B848-19D4-3F4B5C7CA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20B855-5DEB-00D4-E816-F34ABE6C1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B90E24-8BA2-D0C6-FEEE-2829E7EF4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246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B8E2D79-E5AE-5DC2-0FB8-B205A7C2C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4FC2278-7C79-8214-074D-BEFD3BAF4D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5EAC45-6E26-9306-40A3-C13055B62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505FB2-934D-8D9F-1615-1ECABEFC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6B9B8D-1FFE-B91B-203E-B88A7C84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029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42071C4-173B-7C68-1C5F-7B518E926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BDD8ECE-E7A7-6FDC-15DC-B52EDFF0E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67570-D007-EE4F-FF56-0844A53076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2021F-B2F7-6D42-ACF9-65D094C5495C}" type="datetimeFigureOut">
              <a:rPr lang="es-MX" smtClean="0"/>
              <a:t>28/10/24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150D68-18BF-A8BF-3E65-9BAAE17CA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8C9786-CA44-C19C-341F-636086B91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5A720-19DE-9045-BFE3-25C8741C99B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957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5AE7FA8-D0B4-4AFA-91BC-EE0BD9DFDD9C">
            <a:hlinkClick r:id="" action="ppaction://media"/>
            <a:extLst>
              <a:ext uri="{FF2B5EF4-FFF2-40B4-BE49-F238E27FC236}">
                <a16:creationId xmlns:a16="http://schemas.microsoft.com/office/drawing/2014/main" id="{9504231E-387E-035C-C8D9-6076A511B7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3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5AE7FA8-D0B4-4AFA-91BC-EE0BD9DFDD9C">
            <a:hlinkClick r:id="" action="ppaction://media"/>
            <a:extLst>
              <a:ext uri="{FF2B5EF4-FFF2-40B4-BE49-F238E27FC236}">
                <a16:creationId xmlns:a16="http://schemas.microsoft.com/office/drawing/2014/main" id="{9504231E-387E-035C-C8D9-6076A511B7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0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5AE7FA8-D0B4-4AFA-91BC-EE0BD9DFDD9C">
            <a:hlinkClick r:id="" action="ppaction://media"/>
            <a:extLst>
              <a:ext uri="{FF2B5EF4-FFF2-40B4-BE49-F238E27FC236}">
                <a16:creationId xmlns:a16="http://schemas.microsoft.com/office/drawing/2014/main" id="{9504231E-387E-035C-C8D9-6076A511B7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5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3DDB5D6-9838-CB32-D021-A8258E6C77FE}"/>
              </a:ext>
            </a:extLst>
          </p:cNvPr>
          <p:cNvSpPr txBox="1"/>
          <p:nvPr/>
        </p:nvSpPr>
        <p:spPr>
          <a:xfrm>
            <a:off x="555103" y="728060"/>
            <a:ext cx="11304215" cy="106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500" b="1" dirty="0">
                <a:solidFill>
                  <a:srgbClr val="FF0000"/>
                </a:solidFill>
                <a:latin typeface="Bahnschrift" panose="020B0502040204020203" pitchFamily="34" charset="0"/>
                <a:ea typeface="+mj-ea"/>
                <a:cs typeface="+mj-cs"/>
              </a:rPr>
              <a:t>CASO CLÍNICO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EB2C87-A4AB-7BF5-9CD8-A8AAD2FCE887}"/>
              </a:ext>
            </a:extLst>
          </p:cNvPr>
          <p:cNvSpPr txBox="1"/>
          <p:nvPr/>
        </p:nvSpPr>
        <p:spPr>
          <a:xfrm>
            <a:off x="443892" y="2252060"/>
            <a:ext cx="11304215" cy="40869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Masculino</a:t>
            </a:r>
            <a:r>
              <a:rPr lang="en-US" sz="80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 41 </a:t>
            </a:r>
            <a:r>
              <a:rPr lang="en-US" sz="80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años</a:t>
            </a:r>
            <a:endParaRPr lang="en-US" sz="8000" b="1" dirty="0">
              <a:solidFill>
                <a:srgbClr val="FFFF00"/>
              </a:solidFill>
              <a:latin typeface="Bahnschrift" panose="020B0502040204020203" pitchFamily="34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DM: </a:t>
            </a:r>
            <a:r>
              <a:rPr lang="es-MX" sz="48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Dapagliflozina</a:t>
            </a:r>
            <a:r>
              <a:rPr lang="en-US" sz="4800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10 mg/día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HAS: </a:t>
            </a:r>
            <a:r>
              <a:rPr lang="en-US" sz="4800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Metoprolol 100 mg </a:t>
            </a:r>
            <a:r>
              <a:rPr lang="en-US" sz="4800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cada</a:t>
            </a:r>
            <a:r>
              <a:rPr lang="en-US" sz="4800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12 Hrs</a:t>
            </a:r>
            <a:r>
              <a:rPr lang="en-US" sz="480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., Telmisartan</a:t>
            </a:r>
            <a:r>
              <a:rPr lang="en-US" sz="4800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/</a:t>
            </a:r>
            <a:r>
              <a:rPr lang="en-US" sz="4800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Hidroclorotiazina</a:t>
            </a:r>
            <a:r>
              <a:rPr lang="en-US" sz="4800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80/12.5 mg/día, </a:t>
            </a:r>
            <a:r>
              <a:rPr lang="en-US" sz="4800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Felodipino</a:t>
            </a:r>
            <a:r>
              <a:rPr lang="en-US" sz="4800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10 mg/día</a:t>
            </a:r>
          </a:p>
        </p:txBody>
      </p:sp>
    </p:spTree>
    <p:extLst>
      <p:ext uri="{BB962C8B-B14F-4D97-AF65-F5344CB8AC3E}">
        <p14:creationId xmlns:p14="http://schemas.microsoft.com/office/powerpoint/2010/main" val="249002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3DDB5D6-9838-CB32-D021-A8258E6C77FE}"/>
              </a:ext>
            </a:extLst>
          </p:cNvPr>
          <p:cNvSpPr txBox="1"/>
          <p:nvPr/>
        </p:nvSpPr>
        <p:spPr>
          <a:xfrm>
            <a:off x="555103" y="728060"/>
            <a:ext cx="11304215" cy="106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500" b="1" dirty="0">
                <a:solidFill>
                  <a:srgbClr val="FF0000"/>
                </a:solidFill>
                <a:latin typeface="Bahnschrift" panose="020B0502040204020203" pitchFamily="34" charset="0"/>
                <a:ea typeface="+mj-ea"/>
                <a:cs typeface="+mj-cs"/>
              </a:rPr>
              <a:t>CASO CLÍNICO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EB2C87-A4AB-7BF5-9CD8-A8AAD2FCE887}"/>
              </a:ext>
            </a:extLst>
          </p:cNvPr>
          <p:cNvSpPr txBox="1"/>
          <p:nvPr/>
        </p:nvSpPr>
        <p:spPr>
          <a:xfrm>
            <a:off x="333157" y="3266304"/>
            <a:ext cx="11525685" cy="1176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MC: </a:t>
            </a:r>
            <a:r>
              <a:rPr lang="en-US" sz="72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Disnea</a:t>
            </a:r>
            <a:r>
              <a:rPr lang="en-US" sz="72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 + </a:t>
            </a:r>
            <a:r>
              <a:rPr lang="en-US" sz="72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Somnolencia</a:t>
            </a:r>
            <a:endParaRPr lang="en-US" sz="7200" b="1" dirty="0">
              <a:solidFill>
                <a:srgbClr val="FFFF00"/>
              </a:solidFill>
              <a:latin typeface="Bahnschrift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35713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5AE7FA8-D0B4-4AFA-91BC-EE0BD9DFDD9C">
            <a:hlinkClick r:id="" action="ppaction://media"/>
            <a:extLst>
              <a:ext uri="{FF2B5EF4-FFF2-40B4-BE49-F238E27FC236}">
                <a16:creationId xmlns:a16="http://schemas.microsoft.com/office/drawing/2014/main" id="{9504231E-387E-035C-C8D9-6076A511B7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7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3DDB5D6-9838-CB32-D021-A8258E6C77FE}"/>
              </a:ext>
            </a:extLst>
          </p:cNvPr>
          <p:cNvSpPr txBox="1"/>
          <p:nvPr/>
        </p:nvSpPr>
        <p:spPr>
          <a:xfrm>
            <a:off x="555103" y="728060"/>
            <a:ext cx="11304215" cy="106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500" b="1" dirty="0">
                <a:solidFill>
                  <a:srgbClr val="FF0000"/>
                </a:solidFill>
                <a:latin typeface="Bahnschrift" panose="020B0502040204020203" pitchFamily="34" charset="0"/>
                <a:ea typeface="+mj-ea"/>
                <a:cs typeface="+mj-cs"/>
              </a:rPr>
              <a:t>CASO CLÍNICO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EB2C87-A4AB-7BF5-9CD8-A8AAD2FCE887}"/>
              </a:ext>
            </a:extLst>
          </p:cNvPr>
          <p:cNvSpPr txBox="1"/>
          <p:nvPr/>
        </p:nvSpPr>
        <p:spPr>
          <a:xfrm>
            <a:off x="333633" y="2166552"/>
            <a:ext cx="11525685" cy="2047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GASA: pH 7.10, CO2 36, HCO3 8, </a:t>
            </a:r>
            <a:r>
              <a:rPr lang="en-US" sz="72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Lactato</a:t>
            </a:r>
            <a:r>
              <a:rPr lang="en-US" sz="72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 12 mmol/L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78C31ED-8A26-E36F-43D9-377388E9862B}"/>
              </a:ext>
            </a:extLst>
          </p:cNvPr>
          <p:cNvSpPr txBox="1"/>
          <p:nvPr/>
        </p:nvSpPr>
        <p:spPr>
          <a:xfrm>
            <a:off x="975708" y="4469028"/>
            <a:ext cx="10046519" cy="2047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K 8.9 </a:t>
            </a:r>
            <a:r>
              <a:rPr lang="en-US" sz="72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mEq</a:t>
            </a:r>
            <a:r>
              <a:rPr lang="en-US" sz="72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/L, Na 132 </a:t>
            </a:r>
            <a:r>
              <a:rPr lang="en-US" sz="72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mEq</a:t>
            </a:r>
            <a:r>
              <a:rPr lang="en-US" sz="72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/L, Cl 92 </a:t>
            </a:r>
            <a:r>
              <a:rPr lang="en-US" sz="72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mEq</a:t>
            </a:r>
            <a:r>
              <a:rPr lang="en-US" sz="72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/L</a:t>
            </a:r>
          </a:p>
        </p:txBody>
      </p:sp>
    </p:spTree>
    <p:extLst>
      <p:ext uri="{BB962C8B-B14F-4D97-AF65-F5344CB8AC3E}">
        <p14:creationId xmlns:p14="http://schemas.microsoft.com/office/powerpoint/2010/main" val="304396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3DDB5D6-9838-CB32-D021-A8258E6C77FE}"/>
              </a:ext>
            </a:extLst>
          </p:cNvPr>
          <p:cNvSpPr txBox="1"/>
          <p:nvPr/>
        </p:nvSpPr>
        <p:spPr>
          <a:xfrm>
            <a:off x="555101" y="1185260"/>
            <a:ext cx="11304215" cy="106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500" b="1" dirty="0" err="1">
                <a:solidFill>
                  <a:srgbClr val="FF0000"/>
                </a:solidFill>
                <a:latin typeface="Bahnschrift" panose="020B0502040204020203" pitchFamily="34" charset="0"/>
                <a:ea typeface="+mj-ea"/>
                <a:cs typeface="+mj-cs"/>
              </a:rPr>
              <a:t>Manejo</a:t>
            </a:r>
            <a:r>
              <a:rPr lang="en-US" sz="11500" b="1" dirty="0">
                <a:solidFill>
                  <a:srgbClr val="FF0000"/>
                </a:solidFill>
                <a:latin typeface="Bahnschrift" panose="020B0502040204020203" pitchFamily="34" charset="0"/>
                <a:ea typeface="+mj-ea"/>
                <a:cs typeface="+mj-cs"/>
              </a:rPr>
              <a:t> principal: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EB2C87-A4AB-7BF5-9CD8-A8AAD2FCE887}"/>
              </a:ext>
            </a:extLst>
          </p:cNvPr>
          <p:cNvSpPr txBox="1"/>
          <p:nvPr/>
        </p:nvSpPr>
        <p:spPr>
          <a:xfrm>
            <a:off x="444367" y="2969741"/>
            <a:ext cx="11525685" cy="2047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O</a:t>
            </a:r>
            <a:r>
              <a:rPr lang="en-US" sz="8000" b="1" baseline="-25000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2</a:t>
            </a:r>
            <a:r>
              <a:rPr lang="en-US" sz="80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, </a:t>
            </a:r>
            <a:r>
              <a:rPr lang="en-US" sz="80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Medidas</a:t>
            </a:r>
            <a:r>
              <a:rPr lang="en-US" sz="80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AntihiperK</a:t>
            </a:r>
            <a:endParaRPr lang="en-US" sz="8000" b="1" dirty="0">
              <a:solidFill>
                <a:srgbClr val="FFFF00"/>
              </a:solidFill>
              <a:latin typeface="Bahnschrift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68688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17DB4A7-2103-01C8-D1A5-3170CBA272A4}"/>
              </a:ext>
            </a:extLst>
          </p:cNvPr>
          <p:cNvSpPr txBox="1"/>
          <p:nvPr/>
        </p:nvSpPr>
        <p:spPr>
          <a:xfrm>
            <a:off x="333157" y="523103"/>
            <a:ext cx="11525685" cy="11821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Medidas</a:t>
            </a:r>
            <a:r>
              <a:rPr lang="en-US" sz="96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n-US" sz="96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AntihiperK</a:t>
            </a:r>
            <a:endParaRPr lang="en-US" sz="9600" b="1" dirty="0">
              <a:solidFill>
                <a:srgbClr val="FFFF00"/>
              </a:solidFill>
              <a:latin typeface="Bahnschrift" panose="020B0502040204020203" pitchFamily="34" charset="0"/>
              <a:ea typeface="+mj-ea"/>
              <a:cs typeface="+mj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6598484-0C18-2FCB-3ECD-769169EA2686}"/>
              </a:ext>
            </a:extLst>
          </p:cNvPr>
          <p:cNvSpPr txBox="1"/>
          <p:nvPr/>
        </p:nvSpPr>
        <p:spPr>
          <a:xfrm>
            <a:off x="333157" y="1849394"/>
            <a:ext cx="11525685" cy="457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914400" indent="-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Gluconato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de Ca</a:t>
            </a:r>
            <a:r>
              <a:rPr lang="en-US" sz="5400" b="1" baseline="30000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++ 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10%, 1 gr IV PRN</a:t>
            </a:r>
          </a:p>
          <a:p>
            <a:pPr marL="914400" indent="-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Glucosada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50% 50ml + 10 u IAR IV</a:t>
            </a:r>
          </a:p>
          <a:p>
            <a:pPr marL="914400" indent="-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Salbutamol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Nebulizado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20 mg</a:t>
            </a:r>
          </a:p>
          <a:p>
            <a:pPr marL="914400" indent="-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Bicarbonato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de sodio 80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mEq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IV</a:t>
            </a:r>
          </a:p>
          <a:p>
            <a:pPr marL="914400" indent="-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Furosemide 80 mg IV </a:t>
            </a:r>
          </a:p>
        </p:txBody>
      </p:sp>
    </p:spTree>
    <p:extLst>
      <p:ext uri="{BB962C8B-B14F-4D97-AF65-F5344CB8AC3E}">
        <p14:creationId xmlns:p14="http://schemas.microsoft.com/office/powerpoint/2010/main" val="1273553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3DDB5D6-9838-CB32-D021-A8258E6C77FE}"/>
              </a:ext>
            </a:extLst>
          </p:cNvPr>
          <p:cNvSpPr txBox="1"/>
          <p:nvPr/>
        </p:nvSpPr>
        <p:spPr>
          <a:xfrm>
            <a:off x="555103" y="728060"/>
            <a:ext cx="11304215" cy="106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500" b="1" dirty="0">
                <a:solidFill>
                  <a:srgbClr val="FF0000"/>
                </a:solidFill>
                <a:latin typeface="Bahnschrift" panose="020B0502040204020203" pitchFamily="34" charset="0"/>
                <a:ea typeface="+mj-ea"/>
                <a:cs typeface="+mj-cs"/>
              </a:rPr>
              <a:t>CASO CLÍNICO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EB2C87-A4AB-7BF5-9CD8-A8AAD2FCE887}"/>
              </a:ext>
            </a:extLst>
          </p:cNvPr>
          <p:cNvSpPr txBox="1"/>
          <p:nvPr/>
        </p:nvSpPr>
        <p:spPr>
          <a:xfrm>
            <a:off x="333633" y="2166552"/>
            <a:ext cx="11525685" cy="2047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Hb 5.1 gr/dL, </a:t>
            </a:r>
            <a:r>
              <a:rPr lang="en-US" sz="72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Plq</a:t>
            </a:r>
            <a:r>
              <a:rPr lang="en-US" sz="72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 180 mil, </a:t>
            </a:r>
            <a:r>
              <a:rPr lang="en-US" sz="72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Leucos</a:t>
            </a:r>
            <a:r>
              <a:rPr lang="en-US" sz="72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 8 mil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78C31ED-8A26-E36F-43D9-377388E9862B}"/>
              </a:ext>
            </a:extLst>
          </p:cNvPr>
          <p:cNvSpPr txBox="1"/>
          <p:nvPr/>
        </p:nvSpPr>
        <p:spPr>
          <a:xfrm>
            <a:off x="443893" y="4458729"/>
            <a:ext cx="11304214" cy="2047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Urea 306 mg/dL, Cr 14 mg/dL, </a:t>
            </a:r>
            <a:r>
              <a:rPr lang="en-US" sz="72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Glucosa</a:t>
            </a:r>
            <a:r>
              <a:rPr lang="en-US" sz="72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140 mg/dL</a:t>
            </a:r>
          </a:p>
        </p:txBody>
      </p:sp>
    </p:spTree>
    <p:extLst>
      <p:ext uri="{BB962C8B-B14F-4D97-AF65-F5344CB8AC3E}">
        <p14:creationId xmlns:p14="http://schemas.microsoft.com/office/powerpoint/2010/main" val="2508888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py_F255FABF-94B1-4BD1-BF89-E783D3F574F5">
            <a:hlinkClick r:id="" action="ppaction://media"/>
            <a:extLst>
              <a:ext uri="{FF2B5EF4-FFF2-40B4-BE49-F238E27FC236}">
                <a16:creationId xmlns:a16="http://schemas.microsoft.com/office/drawing/2014/main" id="{CA2AA050-18A9-F39F-F665-F32E3BF6D8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17DB4A7-2103-01C8-D1A5-3170CBA272A4}"/>
              </a:ext>
            </a:extLst>
          </p:cNvPr>
          <p:cNvSpPr txBox="1"/>
          <p:nvPr/>
        </p:nvSpPr>
        <p:spPr>
          <a:xfrm>
            <a:off x="333157" y="436606"/>
            <a:ext cx="11525685" cy="11821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b="1" dirty="0" err="1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Ademas</a:t>
            </a:r>
            <a:r>
              <a:rPr lang="en-US" sz="9600" b="1" dirty="0">
                <a:solidFill>
                  <a:srgbClr val="FFFF00"/>
                </a:solidFill>
                <a:latin typeface="Bahnschrift" panose="020B0502040204020203" pitchFamily="34" charset="0"/>
                <a:ea typeface="+mj-ea"/>
                <a:cs typeface="+mj-cs"/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6598484-0C18-2FCB-3ECD-769169EA2686}"/>
              </a:ext>
            </a:extLst>
          </p:cNvPr>
          <p:cNvSpPr txBox="1"/>
          <p:nvPr/>
        </p:nvSpPr>
        <p:spPr>
          <a:xfrm>
            <a:off x="333157" y="1849394"/>
            <a:ext cx="11525685" cy="457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6.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Atropina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1 mg IV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cada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3 a 5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minutos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PRN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7.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Dopamina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400 mg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en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100 cc SS .9%, pasar 5 ml/Hora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8.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Transfundir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2 PG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9.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Preparar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Cateter</a:t>
            </a:r>
            <a:r>
              <a:rPr lang="en-US" sz="54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Mahurkar</a:t>
            </a:r>
            <a:endParaRPr lang="en-US" sz="5400" b="1" dirty="0">
              <a:solidFill>
                <a:schemeClr val="bg1"/>
              </a:solidFill>
              <a:latin typeface="Bahnschrift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16202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py_3618315F-D4B9-412D-B748-823F67D875AE">
            <a:hlinkClick r:id="" action="ppaction://media"/>
            <a:extLst>
              <a:ext uri="{FF2B5EF4-FFF2-40B4-BE49-F238E27FC236}">
                <a16:creationId xmlns:a16="http://schemas.microsoft.com/office/drawing/2014/main" id="{8BCDDD10-DC67-A118-1F9B-9F8A46FE6E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61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191</Words>
  <Application>Microsoft Macintosh PowerPoint</Application>
  <PresentationFormat>Panorámica</PresentationFormat>
  <Paragraphs>25</Paragraphs>
  <Slides>13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Bahnschrift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</cp:revision>
  <dcterms:created xsi:type="dcterms:W3CDTF">2024-10-29T03:58:30Z</dcterms:created>
  <dcterms:modified xsi:type="dcterms:W3CDTF">2024-10-29T05:02:01Z</dcterms:modified>
</cp:coreProperties>
</file>